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27D3EAE-519E-44AD-AE67-67A725E6E92B}">
  <a:tblStyle styleId="{C27D3EAE-519E-44AD-AE67-67A725E6E92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TW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3" name="Google Shape;283;p22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3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2" name="Google Shape;292;p23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p24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5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p25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26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685802" y="4400556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464353" y="1141761"/>
            <a:ext cx="5931000" cy="3087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" name="Google Shape;336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8a75095d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8a75095d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88a75095d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ba1f0481c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8ba1f0481c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8ba1f0481c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8ba1f0481c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8ba1f0481c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3" name="Google Shape;363;g8ba1f0481c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ba1f0481c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8ba1f0481c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8ba1f0481c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ba1f048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8ba1f0481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ba1f0481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8ba1f0481c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ba1f048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8ba1f0481c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ba1f0481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g8ba1f0481c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ba1f0481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g8ba1f0481c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ba1f0481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7" name="Google Shape;417;g8ba1f0481c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ba1f0481c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8ba1f0481c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8ba1f0481c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ba1f0481c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8ba1f0481c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g8ba1f0481c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5f21ec7f6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95f21ec7f6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95f21ec7f6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ba1f0481c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8ba1f0481c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8ba1f0481c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ba1f0481c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8ba1f0481c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g8ba1f0481c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ba1f0481c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8ba1f0481c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8ba1f0481c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ba1f0481c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8ba1f0481c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4" name="Google Shape;484;g8ba1f0481c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95f21ec7f6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95f21ec7f6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95f21ec7f6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95f21ec7f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95f21ec7f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95f21ec7f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5f21ec7f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5f21ec7f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95f21ec7f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22ec6d1a1_3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22ec6d1a1_3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822ec6d1a1_3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5f21ec7f6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5f21ec7f6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95f21ec7f6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5f21ec7f6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5f21ec7f6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95f21ec7f6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bit.ly/2Da3Xzw" TargetMode="External"/><Relationship Id="rId4" Type="http://schemas.openxmlformats.org/officeDocument/2006/relationships/hyperlink" Target="https://bit.ly/2Da3Xzw" TargetMode="External"/><Relationship Id="rId5" Type="http://schemas.openxmlformats.org/officeDocument/2006/relationships/hyperlink" Target="https://bit.ly/2Da3Xzw" TargetMode="External"/><Relationship Id="rId6" Type="http://schemas.openxmlformats.org/officeDocument/2006/relationships/hyperlink" Target="https://bit.ly/2Da3Xzw" TargetMode="External"/><Relationship Id="rId7" Type="http://schemas.openxmlformats.org/officeDocument/2006/relationships/hyperlink" Target="https://bit.ly/2Da3Xzw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t.ly/bD0MA" TargetMode="External"/><Relationship Id="rId4" Type="http://schemas.openxmlformats.org/officeDocument/2006/relationships/hyperlink" Target="https://t.ly/bD0MA" TargetMode="External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5.jp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youyou.pixnet.net/blog/post/119383183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.ly/e7DYb" TargetMode="External"/><Relationship Id="rId4" Type="http://schemas.openxmlformats.org/officeDocument/2006/relationships/hyperlink" Target="https://t.ly/e7DYb" TargetMode="External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t.ly/LMqYW" TargetMode="External"/><Relationship Id="rId4" Type="http://schemas.openxmlformats.org/officeDocument/2006/relationships/hyperlink" Target="https://t.ly/LMqYW" TargetMode="External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bit.ly/2PR4AB2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notify-bot.line.me/zh_TW/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apitester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it.ly/341s4Mf" TargetMode="External"/><Relationship Id="rId4" Type="http://schemas.openxmlformats.org/officeDocument/2006/relationships/hyperlink" Target="https://t.ly/Re6o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naconda.com/products/individual" TargetMode="External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://blog.tonycube.com/2018/11/visual-studio-code.html" TargetMode="External"/><Relationship Id="rId5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bit.ly/3h12bj1" TargetMode="External"/><Relationship Id="rId4" Type="http://schemas.openxmlformats.org/officeDocument/2006/relationships/hyperlink" Target="https://bit.ly/343pB3U" TargetMode="External"/><Relationship Id="rId5" Type="http://schemas.openxmlformats.org/officeDocument/2006/relationships/hyperlink" Target="https://bit.ly/30Xvygx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bit.ly/3iFzuss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bit.ly/341Viur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38.png"/><Relationship Id="rId6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.ly/7JXkJ" TargetMode="External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github.com/tesseract-ocr/tesserac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hyperlink" Target="https://dl.espressif.com/dl/package_esp32_index.json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t.ly/dg5m" TargetMode="External"/><Relationship Id="rId4" Type="http://schemas.openxmlformats.org/officeDocument/2006/relationships/hyperlink" Target="https://bit.ly/2G3wQi8" TargetMode="External"/><Relationship Id="rId5" Type="http://schemas.openxmlformats.org/officeDocument/2006/relationships/hyperlink" Target="https://www.mxic.com.tw/zh-tw/MediaCenter/MacronixNews/PublishingImages/Pages/201502001/Letter%20to%20customer065.jpg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tesseract-ocr/tessdata_best/blob/master/chi_tra.traineddata" TargetMode="External"/><Relationship Id="rId4" Type="http://schemas.openxmlformats.org/officeDocument/2006/relationships/hyperlink" Target="https://docs.google.com/document/d/12gC0WYlyltanjAJHdO3laSnATwd_Ios5m8qTstU7ccI/edit?usp=sharing" TargetMode="External"/><Relationship Id="rId5" Type="http://schemas.openxmlformats.org/officeDocument/2006/relationships/hyperlink" Target="https://docs.google.com/document/d/1JQHq5pq_KOQ4ndc1Vw0wHEtm9w4tZm-lOXpAJ0DgULs/edit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dn.sparkfun.com/assets/learn_tutorials/8/4/4/CH341SER.EXE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arduino.cc/en/Main/Software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238475" y="0"/>
            <a:ext cx="11830200" cy="53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ESP32-CAM</a:t>
            </a:r>
            <a:br>
              <a:rPr lang="zh-TW"/>
            </a:br>
            <a:r>
              <a:rPr lang="zh-TW"/>
              <a:t>影像串流與</a:t>
            </a:r>
            <a:r>
              <a:rPr lang="zh-TW"/>
              <a:t>影像</a:t>
            </a:r>
            <a:r>
              <a:rPr lang="zh-TW"/>
              <a:t>辨識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zh-TW"/>
              <a:t>    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</a:t>
            </a:r>
            <a:r>
              <a:rPr lang="zh-TW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a3</a:t>
            </a:r>
            <a:r>
              <a:rPr lang="zh-TW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zw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修改開發版設定</a:t>
            </a:r>
            <a:endParaRPr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838200" y="1825625"/>
            <a:ext cx="6287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完成核心檔案安裝後，再次點選開發版，即可往下找到ESP32系列開發版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本次使用的ESP32CAM將使用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zh-TW">
                <a:solidFill>
                  <a:srgbClr val="FF0000"/>
                </a:solidFill>
              </a:rPr>
              <a:t>ESP32 Wrover Module</a:t>
            </a:r>
            <a:r>
              <a:rPr lang="zh-TW"/>
              <a:t>，此為ESP32通用版本。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修改Port為您電腦的port。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最後修改partition Scheme為Huge APP</a:t>
            </a:r>
            <a:endParaRPr/>
          </a:p>
        </p:txBody>
      </p: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34417"/>
          <a:stretch/>
        </p:blipFill>
        <p:spPr>
          <a:xfrm>
            <a:off x="7125600" y="424176"/>
            <a:ext cx="7401625" cy="500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程式上傳步驟</a:t>
            </a:r>
            <a:endParaRPr/>
          </a:p>
        </p:txBody>
      </p:sp>
      <p:sp>
        <p:nvSpPr>
          <p:cNvPr id="183" name="Google Shape;18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拿一條母母對接IO0+GND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按Rst</a:t>
            </a:r>
            <a:r>
              <a:rPr lang="zh-TW"/>
              <a:t>一下</a:t>
            </a:r>
            <a:r>
              <a:rPr lang="zh-TW"/>
              <a:t>，此時進入</a:t>
            </a:r>
            <a:r>
              <a:rPr lang="zh-TW">
                <a:solidFill>
                  <a:srgbClr val="FF0000"/>
                </a:solidFill>
              </a:rPr>
              <a:t>燒錄模式</a:t>
            </a:r>
            <a:br>
              <a:rPr lang="zh-TW"/>
            </a:br>
            <a:r>
              <a:rPr lang="zh-TW"/>
              <a:t>(序列視窗會出現waiting for download)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Arduino IDE按程式上傳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等候上傳完畢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出現Leaving…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拆除IO0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按下rst重開機，此時晶片進入</a:t>
            </a:r>
            <a:r>
              <a:rPr lang="zh-TW">
                <a:solidFill>
                  <a:srgbClr val="FF0000"/>
                </a:solidFill>
              </a:rPr>
              <a:t>工作模式</a:t>
            </a:r>
            <a:endParaRPr>
              <a:solidFill>
                <a:srgbClr val="FF0000"/>
              </a:solidFill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zh-TW"/>
              <a:t>等候序列視窗資訊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4671" y="-102922"/>
            <a:ext cx="4423995" cy="2003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7403013" y="903937"/>
            <a:ext cx="2133600" cy="54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9152" y="3967242"/>
            <a:ext cx="6190517" cy="93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ESP32-CAM基礎測試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ESP32-CAM內建閃光燈，位在GPIO4。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以下程式可測試閃光燈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（請勿直視閃光燈）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sz="3600" u="sng">
                <a:solidFill>
                  <a:schemeClr val="hlink"/>
                </a:solidFill>
                <a:hlinkClick r:id="rId4"/>
              </a:rPr>
              <a:t>t.ly/bD0MA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</p:txBody>
      </p: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9226" y="2452925"/>
            <a:ext cx="6671125" cy="3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/>
          <p:nvPr/>
        </p:nvSpPr>
        <p:spPr>
          <a:xfrm>
            <a:off x="9858175" y="4425350"/>
            <a:ext cx="752400" cy="675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影像伺服器</a:t>
            </a:r>
            <a:br>
              <a:rPr lang="zh-TW"/>
            </a:br>
            <a:r>
              <a:rPr lang="zh-TW"/>
              <a:t>Cam WebServer</a:t>
            </a:r>
            <a:endParaRPr/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zh-TW" sz="3600"/>
              <a:t>使用範例程式</a:t>
            </a:r>
            <a:endParaRPr sz="3600"/>
          </a:p>
        </p:txBody>
      </p:sp>
      <p:sp>
        <p:nvSpPr>
          <p:cNvPr id="204" name="Google Shape;20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影像伺服器</a:t>
            </a:r>
            <a:endParaRPr/>
          </a:p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838200" y="1825625"/>
            <a:ext cx="5220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開啟範例檔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修改10及14行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將10註解，14開啟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18、19行修改自己的WIFI設定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依據P.11的上傳步驟，將程式上傳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觀察取得的IP</a:t>
            </a:r>
            <a:endParaRPr/>
          </a:p>
        </p:txBody>
      </p:sp>
      <p:pic>
        <p:nvPicPr>
          <p:cNvPr descr="https://pic.pimg.tw/youyouyou/1552229433-3245963724.png"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8330" y="171329"/>
            <a:ext cx="7004539" cy="1833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pic.pimg.tw/youyouyou/1552229861-2204478289.jpg"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8538" y="4991077"/>
            <a:ext cx="4066441" cy="1730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5">
            <a:alphaModFix/>
          </a:blip>
          <a:srcRect b="0" l="0" r="0" t="21531"/>
          <a:stretch/>
        </p:blipFill>
        <p:spPr>
          <a:xfrm>
            <a:off x="6573725" y="2471850"/>
            <a:ext cx="5539151" cy="31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/>
          <p:nvPr/>
        </p:nvSpPr>
        <p:spPr>
          <a:xfrm>
            <a:off x="6754875" y="3622375"/>
            <a:ext cx="4066500" cy="515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連線測試</a:t>
            </a:r>
            <a:endParaRPr/>
          </a:p>
        </p:txBody>
      </p:sp>
      <p:sp>
        <p:nvSpPr>
          <p:cNvPr id="221" name="Google Shape;221;p27"/>
          <p:cNvSpPr txBox="1"/>
          <p:nvPr>
            <p:ph idx="1" type="body"/>
          </p:nvPr>
        </p:nvSpPr>
        <p:spPr>
          <a:xfrm>
            <a:off x="653825" y="1825625"/>
            <a:ext cx="10700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zh-TW"/>
              <a:t>須在同一個網域</a:t>
            </a:r>
            <a:endParaRPr/>
          </a:p>
        </p:txBody>
      </p:sp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2230047-1765510394_n.jpg" id="223" name="Google Shape;2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8675" y="496888"/>
            <a:ext cx="8220875" cy="58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常見問題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838200" y="1825625"/>
            <a:ext cx="10588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ESP32影像僅能使用WIFI傳輸，效能依賴網路環境，多人連線可能造成AP負擔，導致網路傳輸太慢，並非ESP32本身問題。（強烈推薦UniFi 商用網路AP）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使用手機分享網路雖可以避免多人使用網路擁塞，但注意電腦、ESP32必須同時連上手機的網路。</a:t>
            </a:r>
            <a:endParaRPr/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效能測試可以參考本篇文章</a:t>
            </a:r>
            <a:br>
              <a:rPr lang="zh-TW"/>
            </a:br>
            <a:r>
              <a:rPr lang="zh-TW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https://youyouyou.pixnet.net/blog/post/119383183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1024x768約在3-10fps之間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Arial"/>
              <a:buChar char="•"/>
            </a:pPr>
            <a:r>
              <a:rPr lang="zh-TW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640x480約在10-20fps之間</a:t>
            </a:r>
            <a:endParaRPr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2" name="Google Shape;232;p28"/>
          <p:cNvPicPr preferRelativeResize="0"/>
          <p:nvPr/>
        </p:nvPicPr>
        <p:blipFill rotWithShape="1">
          <a:blip r:embed="rId4">
            <a:alphaModFix/>
          </a:blip>
          <a:srcRect b="0" l="0" r="79840" t="0"/>
          <a:stretch/>
        </p:blipFill>
        <p:spPr>
          <a:xfrm rot="5400000">
            <a:off x="9592450" y="-703125"/>
            <a:ext cx="149005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自動拍照與存檔</a:t>
            </a:r>
            <a:endParaRPr/>
          </a:p>
        </p:txBody>
      </p:sp>
      <p:sp>
        <p:nvSpPr>
          <p:cNvPr id="238" name="Google Shape;238;p2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連接感應器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838200" y="1825625"/>
            <a:ext cx="448407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將人體感測器與ESP32-CAM連接，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VCC-&gt;5V或3.3V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OUT-&gt;IO13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GND-&gt;GND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紅外線感應簡易測試：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t.ly/e7DYb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60020588-801953872_n.png" id="247" name="Google Shape;24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252" y="1218700"/>
            <a:ext cx="6686749" cy="51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拍照存SD卡</a:t>
            </a:r>
            <a:endParaRPr/>
          </a:p>
        </p:txBody>
      </p:sp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838200" y="1825625"/>
            <a:ext cx="6193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修改WIFI設定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有人經過時會自動拍照並存擋在SD卡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當然也可以上傳Line或其他服務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程式下載：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t.ly/LMqYW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SD卡拔除後，必須重開才會寫入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編號為1,2,3...也可改用UNIX時間作為檔名，就不會覆蓋。請自行修改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9850" y="815475"/>
            <a:ext cx="4536025" cy="33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進度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838200" y="1458750"/>
            <a:ext cx="10515600" cy="5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89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開發環境設定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基礎影像串流Server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利用人體感應器拍照SD卡存檔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利用超音波感應上傳LINE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zh-TW" sz="2400"/>
              <a:t>Python</a:t>
            </a:r>
            <a:r>
              <a:rPr lang="zh-TW" sz="2400"/>
              <a:t>環境建構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OpenCV開啟webcam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Yolo物件辨識</a:t>
            </a:r>
            <a:endParaRPr sz="2400"/>
          </a:p>
          <a:p>
            <a:pPr indent="-4889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zh-TW" sz="2400"/>
              <a:t>Yolo與</a:t>
            </a:r>
            <a:r>
              <a:rPr lang="zh-TW" sz="2400"/>
              <a:t>esp32cam串流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12633" l="0" r="0" t="10411"/>
          <a:stretch/>
        </p:blipFill>
        <p:spPr>
          <a:xfrm>
            <a:off x="6781359" y="1506800"/>
            <a:ext cx="5155490" cy="430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/>
              <a:t>Line 通知</a:t>
            </a:r>
            <a:endParaRPr/>
          </a:p>
        </p:txBody>
      </p:sp>
      <p:sp>
        <p:nvSpPr>
          <p:cNvPr id="261" name="Google Shape;261;p3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連接超音波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838200" y="1825625"/>
            <a:ext cx="3838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利用超音波測試距離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echoPin接在GPIO14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trigPin接在GPIO15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超音波測試程式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https://bit.ly/2PR4AB2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1003" y="1193553"/>
            <a:ext cx="6958025" cy="34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Line通知</a:t>
            </a:r>
            <a:endParaRPr/>
          </a:p>
        </p:txBody>
      </p:sp>
      <p:sp>
        <p:nvSpPr>
          <p:cNvPr id="278" name="Google Shape;278;p34"/>
          <p:cNvSpPr txBox="1"/>
          <p:nvPr>
            <p:ph idx="1" type="body"/>
          </p:nvPr>
        </p:nvSpPr>
        <p:spPr>
          <a:xfrm>
            <a:off x="838200" y="1825625"/>
            <a:ext cx="6657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由於SD卡較不方便，我們改用Line來接收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先建立Line通知服務：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每1分鐘（超音波或人體感測），傳送一張照片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7250" y="-3659050"/>
            <a:ext cx="4653758" cy="98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串接LINE機器人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484632" y="1600200"/>
            <a:ext cx="73395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是台灣最流行的聊天軟體，因此如果IoT的一些裝置能透過LINE傳送就很棒了，簡單的來說，例如說當倉庫的溫度濕度或濕度超過某一溫度時，就傳訊到管理員手機LINE中進行提醒來查看，或者，家中窗戶被打開時，就拍照並傳訊到使用者LINE中。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LINE的自動化傳訊工具目前來說分成兩種，BOT跟Notify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LINE Notify 製作過程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一、申請LINE Notify服務</a:t>
            </a:r>
            <a:endParaRPr b="1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二、取得使用者Token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zh-TW"/>
              <a:t>三、自動化訊息</a:t>
            </a:r>
            <a:endParaRPr b="1"/>
          </a:p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10037184" y="124578"/>
            <a:ext cx="611700" cy="5040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zh-TW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pic.pimg.tw/youyouyou/1518524486-1863466201_n.png" id="289" name="Google Shape;2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9688" y="124575"/>
            <a:ext cx="3138113" cy="6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https://notify-bot.line.me/zh_TW/</a:t>
            </a:r>
            <a:endParaRPr/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7" name="Google Shape;29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5423" y="1517672"/>
            <a:ext cx="6110097" cy="51086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161-2068672090_n.png" id="305" name="Google Shape;3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4585" y="823912"/>
            <a:ext cx="5305425" cy="5715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15379-2742127682_n.png" id="306" name="Google Shape;30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561" y="1440300"/>
            <a:ext cx="5252606" cy="44822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複製權杖</a:t>
            </a:r>
            <a:endParaRPr/>
          </a:p>
        </p:txBody>
      </p:sp>
      <p:sp>
        <p:nvSpPr>
          <p:cNvPr id="313" name="Google Shape;313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18516256-3967053743_n.png" id="314" name="Google Shape;31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805" y="660622"/>
            <a:ext cx="5406188" cy="404563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https://pic.pimg.tw/youyouyou/1518530485-4214825490_n.png" id="315" name="Google Shape;31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5737" y="1825625"/>
            <a:ext cx="3512489" cy="47788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533400" y="19917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簡易測試</a:t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429768" y="1124744"/>
            <a:ext cx="107532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將LINE機器人加入設定的群組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先到：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https://www.apitester.com/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1.修改傳遞方式為POST</a:t>
            </a:r>
            <a:br>
              <a:rPr lang="zh-TW"/>
            </a:br>
            <a:r>
              <a:rPr lang="zh-TW"/>
              <a:t>2.輸入Notify傳訊網址： https://notify-api.line.me/api/notify </a:t>
            </a:r>
            <a:br>
              <a:rPr lang="zh-TW"/>
            </a:br>
            <a:r>
              <a:rPr lang="zh-TW"/>
              <a:t>3.點選Header頁簽</a:t>
            </a:r>
            <a:br>
              <a:rPr lang="zh-TW"/>
            </a:br>
            <a:r>
              <a:rPr lang="zh-TW"/>
              <a:t>4.Post data，輸入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message="hello Eric"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5.新增一個Header參數，請注意Bearer與Token之間有一個空白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graphicFrame>
        <p:nvGraphicFramePr>
          <p:cNvPr id="323" name="Google Shape;323;p39"/>
          <p:cNvGraphicFramePr/>
          <p:nvPr/>
        </p:nvGraphicFramePr>
        <p:xfrm>
          <a:off x="1408623" y="46200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{C27D3EAE-519E-44AD-AE67-67A725E6E92B}</a:tableStyleId>
              </a:tblPr>
              <a:tblGrid>
                <a:gridCol w="3132125"/>
                <a:gridCol w="7069275"/>
              </a:tblGrid>
              <a:tr h="849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/>
                        <a:t>name</a:t>
                      </a:r>
                      <a:r>
                        <a:rPr lang="zh-TW" sz="3000" u="none" cap="none" strike="noStrike"/>
                        <a:t>欄位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Value欄位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86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Authorization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zh-TW" sz="3000" u="none" cap="none" strike="noStrike"/>
                        <a:t>Bearer 上面取得的群組Token</a:t>
                      </a:r>
                      <a:endParaRPr sz="3000" u="none" cap="none" strike="noStrike"/>
                    </a:p>
                  </a:txBody>
                  <a:tcPr marT="7625" marB="7625" marR="7625" marL="76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4" name="Google Shape;324;p39"/>
          <p:cNvSpPr/>
          <p:nvPr/>
        </p:nvSpPr>
        <p:spPr>
          <a:xfrm>
            <a:off x="3886201" y="3250299"/>
            <a:ext cx="184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zh-TW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31" name="Google Shape;331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10013" l="0" r="1806" t="0"/>
          <a:stretch/>
        </p:blipFill>
        <p:spPr>
          <a:xfrm>
            <a:off x="3986450" y="-1592050"/>
            <a:ext cx="11991510" cy="63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超音波+Line通知範例程式</a:t>
            </a:r>
            <a:endParaRPr/>
          </a:p>
        </p:txBody>
      </p:sp>
      <p:sp>
        <p:nvSpPr>
          <p:cNvPr id="339" name="Google Shape;339;p41"/>
          <p:cNvSpPr txBox="1"/>
          <p:nvPr>
            <p:ph idx="1" type="body"/>
          </p:nvPr>
        </p:nvSpPr>
        <p:spPr>
          <a:xfrm>
            <a:off x="838200" y="1825625"/>
            <a:ext cx="7383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超音波</a:t>
            </a:r>
            <a:r>
              <a:rPr lang="zh-TW"/>
              <a:t>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https://bit.ly/341s4Mf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紅外線範例程式：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https://t.ly/Re6o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請注意，Line接收規定一小時內50張，且最大</a:t>
            </a:r>
            <a:br>
              <a:rPr lang="zh-TW">
                <a:latin typeface="Arial"/>
                <a:ea typeface="Arial"/>
                <a:cs typeface="Arial"/>
                <a:sym typeface="Arial"/>
              </a:rPr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1024x768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記得改網路設定，並填入Line代號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0600" y="365127"/>
            <a:ext cx="2661450" cy="562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2263" y="4561263"/>
            <a:ext cx="83153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環境設定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574432" y="1825625"/>
            <a:ext cx="281509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ESP32-CAM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ESP32主架構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WIFI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BLE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zh-TW"/>
              <a:t>OV2640(200W)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SD card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zh-TW"/>
              <a:t>閃光燈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缺少USB要在添購USB-TTL</a:t>
            </a:r>
            <a:endParaRPr/>
          </a:p>
        </p:txBody>
      </p:sp>
      <p:pic>
        <p:nvPicPr>
          <p:cNvPr descr="https://pic.pimg.tw/youyouyou/1552228729-4256969197_n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9529" y="1100870"/>
            <a:ext cx="8802471" cy="5076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「esp32-cam」的圖片搜尋結果" id="105" name="Google Shape;105;p15"/>
          <p:cNvPicPr preferRelativeResize="0"/>
          <p:nvPr/>
        </p:nvPicPr>
        <p:blipFill rotWithShape="1">
          <a:blip r:embed="rId4">
            <a:alphaModFix/>
          </a:blip>
          <a:srcRect b="25130" l="3873" r="7701" t="20139"/>
          <a:stretch/>
        </p:blipFill>
        <p:spPr>
          <a:xfrm>
            <a:off x="7127632" y="3825447"/>
            <a:ext cx="4818184" cy="2235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</a:t>
            </a:r>
            <a:r>
              <a:rPr lang="zh-TW"/>
              <a:t>環境建構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Anaconda虛擬環境管理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https://www.anaconda.com/products/individual</a:t>
            </a:r>
            <a:endParaRPr sz="5900"/>
          </a:p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356925" y="1516925"/>
            <a:ext cx="5825400" cy="4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何謂虛擬環境：程式設計師會執行很多個專案，每一個專案可能都會使用一些不同的開發模組，這些開發模組可能會互相衝突，第二種情況是，程式會改版，而以前寫的程式與現有的版本不相容。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此時我們可以位這些專案建立獨立的開發環境，這些環境完全隔離，便可以避免上述的問題，只要我們在開發專案時，指定使用哪一個環境即可。</a:t>
            </a:r>
            <a:endParaRPr/>
          </a:p>
        </p:txBody>
      </p:sp>
      <p:sp>
        <p:nvSpPr>
          <p:cNvPr id="358" name="Google Shape;358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9" name="Google Shape;359;p43"/>
          <p:cNvPicPr preferRelativeResize="0"/>
          <p:nvPr/>
        </p:nvPicPr>
        <p:blipFill rotWithShape="1">
          <a:blip r:embed="rId4">
            <a:alphaModFix/>
          </a:blip>
          <a:srcRect b="35666" l="14890" r="4794" t="0"/>
          <a:stretch/>
        </p:blipFill>
        <p:spPr>
          <a:xfrm>
            <a:off x="6433500" y="2160550"/>
            <a:ext cx="5825401" cy="3726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新增虛擬環境</a:t>
            </a:r>
            <a:endParaRPr/>
          </a:p>
        </p:txBody>
      </p:sp>
      <p:sp>
        <p:nvSpPr>
          <p:cNvPr id="366" name="Google Shape;366;p44"/>
          <p:cNvSpPr txBox="1"/>
          <p:nvPr>
            <p:ph idx="1" type="body"/>
          </p:nvPr>
        </p:nvSpPr>
        <p:spPr>
          <a:xfrm>
            <a:off x="838200" y="1825625"/>
            <a:ext cx="5177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點選下方的Create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輸入新的環境名稱</a:t>
            </a:r>
            <a:br>
              <a:rPr lang="zh-TW"/>
            </a:br>
            <a:r>
              <a:rPr lang="zh-TW"/>
              <a:t>例如ESP32CAM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按下Create後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等候一段時間即可看到虛擬環境</a:t>
            </a:r>
            <a:endParaRPr/>
          </a:p>
        </p:txBody>
      </p:sp>
      <p:sp>
        <p:nvSpPr>
          <p:cNvPr id="367" name="Google Shape;367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68" name="Google Shape;3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2700" y="461613"/>
            <a:ext cx="571500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Python安裝opencv模組</a:t>
            </a:r>
            <a:endParaRPr/>
          </a:p>
        </p:txBody>
      </p:sp>
      <p:sp>
        <p:nvSpPr>
          <p:cNvPr id="375" name="Google Shape;375;p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開啟anaconda環境管理工具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點選右側environment，找到base(root)，若你有其他環境，可以自行選擇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點選執行符號▲/open terminal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安裝opencv模組  </a:t>
            </a:r>
            <a:endParaRPr sz="30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sz="3000"/>
              <a:t>輸入</a:t>
            </a:r>
            <a:r>
              <a:rPr lang="zh-TW" sz="30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pip install opencv</a:t>
            </a:r>
            <a:r>
              <a:rPr lang="zh-TW" sz="30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-contrib-python</a:t>
            </a:r>
            <a:r>
              <a:rPr lang="zh-TW" sz="3000">
                <a:solidFill>
                  <a:srgbClr val="6A9955"/>
                </a:solidFill>
                <a:highlight>
                  <a:srgbClr val="1E1E1E"/>
                </a:highlight>
                <a:latin typeface="Consolas"/>
                <a:ea typeface="Consolas"/>
                <a:cs typeface="Consolas"/>
                <a:sym typeface="Consolas"/>
              </a:rPr>
              <a:t> --user</a:t>
            </a:r>
            <a:endParaRPr sz="3000">
              <a:solidFill>
                <a:srgbClr val="6A9955"/>
              </a:solidFill>
              <a:highlight>
                <a:srgbClr val="1E1E1E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完成安裝後，開啟VSCode</a:t>
            </a:r>
            <a:endParaRPr sz="3000"/>
          </a:p>
        </p:txBody>
      </p:sp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安裝主程式</a:t>
            </a:r>
            <a:endParaRPr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下載：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https://code.visualstudio.com/Download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詳細解說：</a:t>
            </a:r>
            <a:r>
              <a:rPr lang="zh-TW" u="sng">
                <a:solidFill>
                  <a:schemeClr val="hlink"/>
                </a:solidFill>
                <a:hlinkClick r:id="rId4"/>
              </a:rPr>
              <a:t>http://blog.tonycube.com/2018/11/visual-studio-code.html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3" name="Google Shape;383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6472" y="3112411"/>
            <a:ext cx="6446519" cy="347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6"/>
          <p:cNvSpPr/>
          <p:nvPr/>
        </p:nvSpPr>
        <p:spPr>
          <a:xfrm>
            <a:off x="3685032" y="4617720"/>
            <a:ext cx="2112300" cy="12801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修改語系</a:t>
            </a:r>
            <a:endParaRPr/>
          </a:p>
        </p:txBody>
      </p:sp>
      <p:sp>
        <p:nvSpPr>
          <p:cNvPr id="390" name="Google Shape;390;p4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如果你下載的是英文版，想將其改為繁中版本或其他語言版本，可以安裝語言擴充工具：</a:t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zh-TW"/>
              <a:t>ctrl+shift+p 輸入 display language -&gt;修改成 "locale":"zh-TW" 儲存後重開就完成了。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安裝擴充功能：ctrl+shift+p 輸入 ext inst 在 Sidebar 中輸入 zh-TW 選擇 Chinese (Traditional) Language Pack for Visual Studio Code (VS Code 的中文(繁體)語言套件) 按下 Install 然後重載。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438482"/>
            <a:ext cx="9144763" cy="512562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安裝python模組</a:t>
            </a:r>
            <a:endParaRPr/>
          </a:p>
        </p:txBody>
      </p:sp>
      <p:sp>
        <p:nvSpPr>
          <p:cNvPr id="397" name="Google Shape;397;p48"/>
          <p:cNvSpPr/>
          <p:nvPr/>
        </p:nvSpPr>
        <p:spPr>
          <a:xfrm>
            <a:off x="694944" y="3722401"/>
            <a:ext cx="649200" cy="5577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8"/>
          <p:cNvSpPr/>
          <p:nvPr/>
        </p:nvSpPr>
        <p:spPr>
          <a:xfrm>
            <a:off x="1344168" y="1822184"/>
            <a:ext cx="2935200" cy="13050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5696712" y="3018805"/>
            <a:ext cx="1353300" cy="510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自動建議的其他模組</a:t>
            </a:r>
            <a:endParaRPr/>
          </a:p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03" y="1306070"/>
            <a:ext cx="10240900" cy="51610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/>
          <p:nvPr/>
        </p:nvSpPr>
        <p:spPr>
          <a:xfrm>
            <a:off x="6318504" y="5367528"/>
            <a:ext cx="4672500" cy="11247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第一隻程式</a:t>
            </a:r>
            <a:endParaRPr/>
          </a:p>
        </p:txBody>
      </p:sp>
      <p:sp>
        <p:nvSpPr>
          <p:cNvPr id="413" name="Google Shape;413;p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檔案/開啟資料夾，建立一個python程式碼專用資料夾，例如取名為python，然後開啟該資料夾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進入資料夾畫面後，點選新增資料夾作為分類，例如</a:t>
            </a:r>
            <a:br>
              <a:rPr lang="zh-TW"/>
            </a:br>
            <a:r>
              <a:rPr lang="zh-TW"/>
              <a:t>201908_Basic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在201908_Basic資料夾中</a:t>
            </a:r>
            <a:br>
              <a:rPr lang="zh-TW"/>
            </a:br>
            <a:r>
              <a:rPr lang="zh-TW"/>
              <a:t>新增</a:t>
            </a:r>
            <a:r>
              <a:rPr lang="zh-TW">
                <a:solidFill>
                  <a:srgbClr val="FF0000"/>
                </a:solidFill>
              </a:rPr>
              <a:t>HelloWorld</a:t>
            </a:r>
            <a:r>
              <a:rPr b="1" lang="zh-TW" u="sng">
                <a:solidFill>
                  <a:srgbClr val="FF0000"/>
                </a:solidFill>
              </a:rPr>
              <a:t>.py</a:t>
            </a:r>
            <a:br>
              <a:rPr b="1" lang="zh-TW" u="sng">
                <a:solidFill>
                  <a:srgbClr val="FF0000"/>
                </a:solidFill>
              </a:rPr>
            </a:br>
            <a:r>
              <a:rPr lang="zh-TW"/>
              <a:t>（注意副檔名）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msg1 ="Hello"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msg2 ="World"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zh-TW" sz="3000">
                <a:latin typeface="Arial"/>
                <a:ea typeface="Arial"/>
                <a:cs typeface="Arial"/>
                <a:sym typeface="Arial"/>
              </a:rPr>
              <a:t>print(msg1,msg2)</a:t>
            </a:r>
            <a:endParaRPr/>
          </a:p>
        </p:txBody>
      </p:sp>
      <p:pic>
        <p:nvPicPr>
          <p:cNvPr id="414" name="Google Shape;4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5375" y="3719525"/>
            <a:ext cx="32004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執行，中斷，監看</a:t>
            </a:r>
            <a:endParaRPr/>
          </a:p>
        </p:txBody>
      </p:sp>
      <p:sp>
        <p:nvSpPr>
          <p:cNvPr id="420" name="Google Shape;420;p5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按F5即可立即編譯執行，F10下一行(step)，F5到下一個中斷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中斷：在程式前方點紅色小點，執行會暫停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監看：觀察變數</a:t>
            </a:r>
            <a:br>
              <a:rPr lang="zh-TW"/>
            </a:br>
            <a:r>
              <a:rPr lang="zh-TW"/>
              <a:t>現在狀態與數值</a:t>
            </a:r>
            <a:endParaRPr/>
          </a:p>
        </p:txBody>
      </p:sp>
      <p:pic>
        <p:nvPicPr>
          <p:cNvPr id="421" name="Google Shape;4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496" y="2744904"/>
            <a:ext cx="7831835" cy="397250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/>
          <p:nvPr/>
        </p:nvSpPr>
        <p:spPr>
          <a:xfrm>
            <a:off x="3986784" y="4983480"/>
            <a:ext cx="1298400" cy="4299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1"/>
          <p:cNvSpPr/>
          <p:nvPr/>
        </p:nvSpPr>
        <p:spPr>
          <a:xfrm>
            <a:off x="6025896" y="3127248"/>
            <a:ext cx="1828800" cy="384000"/>
          </a:xfrm>
          <a:prstGeom prst="roundRect">
            <a:avLst>
              <a:gd fmla="val 16667" name="adj"/>
            </a:avLst>
          </a:prstGeom>
          <a:noFill/>
          <a:ln cap="flat" cmpd="sng" w="571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「esp32-cam」的圖片搜尋結果" id="115" name="Google Shape;115;p16"/>
          <p:cNvPicPr preferRelativeResize="0"/>
          <p:nvPr/>
        </p:nvPicPr>
        <p:blipFill rotWithShape="1">
          <a:blip r:embed="rId3">
            <a:alphaModFix/>
          </a:blip>
          <a:srcRect b="25130" l="3873" r="7701" t="20139"/>
          <a:stretch/>
        </p:blipFill>
        <p:spPr>
          <a:xfrm>
            <a:off x="1103222" y="1788078"/>
            <a:ext cx="9636875" cy="44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/>
          <p:nvPr/>
        </p:nvSpPr>
        <p:spPr>
          <a:xfrm>
            <a:off x="7048500" y="4487175"/>
            <a:ext cx="3548100" cy="57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設定執行組態</a:t>
            </a:r>
            <a:endParaRPr/>
          </a:p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838200" y="1825625"/>
            <a:ext cx="5003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sz="3000"/>
              <a:t>設定組態，以後就不會問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點選左上新增組態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會開啟預設的lunch.json</a:t>
            </a:r>
            <a:endParaRPr sz="3000"/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zh-TW" sz="3000"/>
              <a:t>直接存檔即可</a:t>
            </a:r>
            <a:endParaRPr sz="3000"/>
          </a:p>
        </p:txBody>
      </p:sp>
      <p:sp>
        <p:nvSpPr>
          <p:cNvPr id="431" name="Google Shape;431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2" name="Google Shape;43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6325" y="3514172"/>
            <a:ext cx="4451976" cy="30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6323" y="66848"/>
            <a:ext cx="6255674" cy="32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先使用自己的webcam測試</a:t>
            </a:r>
            <a:endParaRPr/>
          </a:p>
        </p:txBody>
      </p:sp>
      <p:sp>
        <p:nvSpPr>
          <p:cNvPr id="440" name="Google Shape;440;p5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Webcam範例程式：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https://bit.ly/3h12bj1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Python ESP32CAM範例程式：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https://bit.ly/343pB3U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Arduino 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ESP32CAM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範例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程式：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https://bit.ly/30Xvygx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4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YOLO</a:t>
            </a:r>
            <a:r>
              <a:rPr lang="zh-TW"/>
              <a:t>影像辨識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4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使用預設的YOLO v3做物件分析</a:t>
            </a:r>
            <a:endParaRPr/>
          </a:p>
        </p:txBody>
      </p:sp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838200" y="1825625"/>
            <a:ext cx="7503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下載Yolo v3建議版套件包：</a:t>
            </a: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https://bit.ly/3iFzuss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簡易版：內含80個常見物品，放置在coco.name中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執行YoloObjDetect.py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使用自己的webcam測試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0193" y="721810"/>
            <a:ext cx="3181807" cy="453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5"/>
          <p:cNvPicPr preferRelativeResize="0"/>
          <p:nvPr/>
        </p:nvPicPr>
        <p:blipFill rotWithShape="1">
          <a:blip r:embed="rId5">
            <a:alphaModFix/>
          </a:blip>
          <a:srcRect b="9931" l="5890" r="6057" t="3704"/>
          <a:stretch/>
        </p:blipFill>
        <p:spPr>
          <a:xfrm>
            <a:off x="5069374" y="3632725"/>
            <a:ext cx="3729774" cy="308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解析Yolo主程式</a:t>
            </a:r>
            <a:endParaRPr/>
          </a:p>
        </p:txBody>
      </p:sp>
      <p:sp>
        <p:nvSpPr>
          <p:cNvPr id="466" name="Google Shape;466;p5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類別名稱放在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classes變數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信心指數：confidence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物件何時被判斷出來？</a:t>
            </a:r>
            <a:br>
              <a:rPr lang="zh-TW"/>
            </a:br>
            <a:r>
              <a:rPr lang="zh-TW">
                <a:latin typeface="Arial"/>
                <a:ea typeface="Arial"/>
                <a:cs typeface="Arial"/>
                <a:sym typeface="Arial"/>
              </a:rPr>
              <a:t>postprocess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何時知道什麼物件？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drawPred</a:t>
            </a:r>
            <a:endParaRPr/>
          </a:p>
        </p:txBody>
      </p:sp>
      <p:sp>
        <p:nvSpPr>
          <p:cNvPr id="467" name="Google Shape;467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68" name="Google Shape;4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925" y="73238"/>
            <a:ext cx="6400800" cy="40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3276" y="4239450"/>
            <a:ext cx="2955125" cy="25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ESP32CAM+Yolo v3+Line</a:t>
            </a:r>
            <a:endParaRPr/>
          </a:p>
        </p:txBody>
      </p:sp>
      <p:sp>
        <p:nvSpPr>
          <p:cNvPr id="476" name="Google Shape;476;p5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pip install requests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下載範例程式，並放到於Yolo資料夾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https://bit.ly/341Viur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78" name="Google Shape;478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2550" y="0"/>
            <a:ext cx="2534100" cy="33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6650" y="3768525"/>
            <a:ext cx="4872799" cy="28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96375" y="3080041"/>
            <a:ext cx="3570265" cy="26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發現人活動，就Line給自己</a:t>
            </a:r>
            <a:endParaRPr/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/>
              <a:t>Line副程式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https://t.ly/7JXkJ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89" name="Google Shape;48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1149" y="163600"/>
            <a:ext cx="31632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車牌辨識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車牌辨識</a:t>
            </a:r>
            <a:endParaRPr/>
          </a:p>
        </p:txBody>
      </p:sp>
      <p:sp>
        <p:nvSpPr>
          <p:cNvPr id="504" name="Google Shape;504;p60"/>
          <p:cNvSpPr txBox="1"/>
          <p:nvPr>
            <p:ph idx="1" type="body"/>
          </p:nvPr>
        </p:nvSpPr>
        <p:spPr>
          <a:xfrm>
            <a:off x="838200" y="1825625"/>
            <a:ext cx="5165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假定車子進入場域都會在固定閘口進行辨識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攝影機已經對準車牌，因此僅須進行文字辨識</a:t>
            </a:r>
            <a:endParaRPr/>
          </a:p>
        </p:txBody>
      </p:sp>
      <p:sp>
        <p:nvSpPr>
          <p:cNvPr id="505" name="Google Shape;505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06" name="Google Shape;5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900" y="543588"/>
            <a:ext cx="4876800" cy="366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920656"/>
            <a:ext cx="4050801" cy="27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0"/>
          <p:cNvPicPr preferRelativeResize="0"/>
          <p:nvPr/>
        </p:nvPicPr>
        <p:blipFill rotWithShape="1">
          <a:blip r:embed="rId5">
            <a:alphaModFix/>
          </a:blip>
          <a:srcRect b="25037" l="0" r="20185" t="10065"/>
          <a:stretch/>
        </p:blipFill>
        <p:spPr>
          <a:xfrm>
            <a:off x="5149300" y="3920650"/>
            <a:ext cx="4734529" cy="27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文字辨識：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tesseract-ocr</a:t>
            </a:r>
            <a:endParaRPr/>
          </a:p>
        </p:txBody>
      </p:sp>
      <p:sp>
        <p:nvSpPr>
          <p:cNvPr id="515" name="Google Shape;515;p61"/>
          <p:cNvSpPr txBox="1"/>
          <p:nvPr>
            <p:ph idx="1" type="body"/>
          </p:nvPr>
        </p:nvSpPr>
        <p:spPr>
          <a:xfrm>
            <a:off x="838200" y="1491425"/>
            <a:ext cx="10515600" cy="468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"/>
              <a:buChar char="•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tesseract是google開發維護，免費的文字辨識軟體，支援世界大部分的語言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"/>
              <a:buChar char="•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由於台灣的車牌都是英文+數字，因此我們選擇eng語系即可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Char char="•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tesseract官方介紹：</a:t>
            </a:r>
            <a:r>
              <a:rPr lang="zh-TW" sz="3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https://github.com/tesseract-ocr/tesseract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"/>
              <a:buChar char="•"/>
            </a:pPr>
            <a:r>
              <a:t/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Arduino</a:t>
            </a:r>
            <a:r>
              <a:rPr lang="zh-TW"/>
              <a:t>安裝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900"/>
              <a:t>1.</a:t>
            </a:r>
            <a:r>
              <a:rPr lang="zh-TW" sz="2900"/>
              <a:t>下載安裝主程式：</a:t>
            </a:r>
            <a:r>
              <a:rPr lang="zh-TW" sz="2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https://www.arduino.cc/en/Main/Software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900"/>
              <a:t>2.安裝相容性核心：</a:t>
            </a:r>
            <a:endParaRPr sz="2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900"/>
              <a:t>輸入：</a:t>
            </a:r>
            <a:r>
              <a:rPr b="1" lang="zh-TW" sz="2200" u="sng">
                <a:solidFill>
                  <a:schemeClr val="hlink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https://dl.espressif.com/dl/package_esp32_index.json</a:t>
            </a:r>
            <a:endParaRPr b="1" sz="2200">
              <a:solidFill>
                <a:srgbClr val="FF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文字辨識測試</a:t>
            </a:r>
            <a:endParaRPr/>
          </a:p>
        </p:txBody>
      </p:sp>
      <p:sp>
        <p:nvSpPr>
          <p:cNvPr id="523" name="Google Shape;523;p6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須先安裝執行檔：</a:t>
            </a:r>
            <a:r>
              <a:rPr lang="zh-TW" sz="3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https://t.ly/dg5m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安裝pytesseract套件</a:t>
            </a:r>
            <a:br>
              <a:rPr lang="zh-TW" sz="3900">
                <a:latin typeface="Arial"/>
                <a:ea typeface="Arial"/>
                <a:cs typeface="Arial"/>
                <a:sym typeface="Arial"/>
              </a:rPr>
            </a:br>
            <a:r>
              <a:rPr lang="zh-TW" sz="3900">
                <a:latin typeface="Arial"/>
                <a:ea typeface="Arial"/>
                <a:cs typeface="Arial"/>
                <a:sym typeface="Arial"/>
              </a:rPr>
              <a:t>pip install pytesseract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AutoNum type="arabicPeriod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在python中呼叫執行檔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"/>
              <a:buAutoNum type="arabicPeriod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測試範例：</a:t>
            </a:r>
            <a:r>
              <a:rPr lang="zh-TW" sz="3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https://bit.ly/2G3wQi8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-476250" lvl="0" marL="457200" rtl="0" algn="l">
              <a:spcBef>
                <a:spcPts val="0"/>
              </a:spcBef>
              <a:spcAft>
                <a:spcPts val="0"/>
              </a:spcAft>
              <a:buSzPts val="3900"/>
              <a:buFont typeface="Arial"/>
              <a:buAutoNum type="arabicPeriod"/>
            </a:pPr>
            <a:r>
              <a:rPr lang="zh-TW" sz="3900">
                <a:latin typeface="Arial"/>
                <a:ea typeface="Arial"/>
                <a:cs typeface="Arial"/>
                <a:sym typeface="Arial"/>
              </a:rPr>
              <a:t>測試圖片：</a:t>
            </a:r>
            <a:r>
              <a:rPr lang="zh-TW" sz="3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https://www.mxic.com.tw/zh-tw/MediaCenter/MacronixNews/PublishingImages/Pages/201502001/Letter%20to%20customer065.jpg</a:t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524" name="Google Shape;524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中文文字辨識</a:t>
            </a:r>
            <a:endParaRPr/>
          </a:p>
        </p:txBody>
      </p:sp>
      <p:sp>
        <p:nvSpPr>
          <p:cNvPr id="531" name="Google Shape;531;p6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下載中文辨識資料檔：</a:t>
            </a: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sz="2650">
                <a:solidFill>
                  <a:srgbClr val="00A0E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https://github.com/tesseract-ocr/tessdata_best/blob/master/chi_tra.traineddata</a:t>
            </a:r>
            <a:endParaRPr sz="41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複製到</a:t>
            </a:r>
            <a:r>
              <a:rPr lang="zh-TW">
                <a:latin typeface="Arial"/>
                <a:ea typeface="Arial"/>
                <a:cs typeface="Arial"/>
                <a:sym typeface="Arial"/>
              </a:rPr>
              <a:t>C:\Program Files\Tesseract-OCR\tessdata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修改 lang 參數變成 chi_tra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Webcam文字辨識：</a:t>
            </a:r>
            <a:br>
              <a:rPr lang="zh-TW">
                <a:latin typeface="Arial"/>
                <a:ea typeface="Arial"/>
                <a:cs typeface="Arial"/>
                <a:sym typeface="Arial"/>
              </a:rPr>
            </a:b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https://docs.google.com/document/d/12gC0WYlyltanjAJHdO3laSnATwd_Ios5m8qTstU7ccI/edit?usp=sharing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zh-TW">
                <a:latin typeface="Arial"/>
                <a:ea typeface="Arial"/>
                <a:cs typeface="Arial"/>
                <a:sym typeface="Arial"/>
              </a:rPr>
              <a:t>esp32CAM文字辨識：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https://docs.google.com/document/d/1JQHq5pq_KOQ4ndc1Vw0wHEtm9w4tZm-lOXpAJ0DgULs/edit?usp=sharing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USB-</a:t>
            </a:r>
            <a:r>
              <a:rPr lang="zh-TW"/>
              <a:t>驅動</a:t>
            </a:r>
            <a:r>
              <a:rPr lang="zh-TW"/>
              <a:t>安裝</a:t>
            </a:r>
            <a:endParaRPr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-5070225" y="1690825"/>
            <a:ext cx="5070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下載驅動程式：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https://cdn.sparkfun.com/assets/learn_tutorials/8/4/4/CH341SER.EXE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下載後，執行安裝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zh-TW"/>
              <a:t>確認無驚嘆號即可</a:t>
            </a:r>
            <a:endParaRPr/>
          </a:p>
        </p:txBody>
      </p:sp>
      <p:pic>
        <p:nvPicPr>
          <p:cNvPr descr="https://pic.pimg.tw/youyouyou/1559881453-531727413.png" id="131" name="Google Shape;13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749" y="3538550"/>
            <a:ext cx="6830825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https://pic.pimg.tw/youyouyou/1559878534-1116330370.png" id="133" name="Google Shape;13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2851" y="1"/>
            <a:ext cx="5192922" cy="25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 rot="5400000">
            <a:off x="8324625" y="1928825"/>
            <a:ext cx="2772000" cy="16290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連接USB與ESP32CAM</a:t>
            </a:r>
            <a:endParaRPr/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838200" y="1825625"/>
            <a:ext cx="414410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3127" y="1617100"/>
            <a:ext cx="5568950" cy="41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224" y="1439877"/>
            <a:ext cx="6667511" cy="51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/>
              <a:t>Arduino IDE下載</a:t>
            </a:r>
            <a:endParaRPr/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229700" y="1825625"/>
            <a:ext cx="5838000" cy="4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首先下載arduion IDE 1.8.8以後版本：</a:t>
            </a:r>
            <a:br>
              <a:rPr lang="zh-TW" sz="2400"/>
            </a:br>
            <a:r>
              <a:rPr lang="zh-TW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https://www.arduino.cc/en/Main/Software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建議點選windows zip類型下載，此為免安裝版本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下載後，直接解壓縮即可使用，建議資料夾放在D:或C:之下</a:t>
            </a:r>
            <a:endParaRPr sz="2400"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/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5425" y="688506"/>
            <a:ext cx="6180649" cy="34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/>
              <a:t>安裝ESP32核心程式</a:t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446975" y="1825625"/>
            <a:ext cx="734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/>
              <a:t>開啟Arduino IDE後，開啟檔案/偏好設定，在下方空白處貼上:</a:t>
            </a:r>
            <a:r>
              <a:rPr b="1" lang="zh-TW" sz="2400">
                <a:solidFill>
                  <a:srgbClr val="FF0000"/>
                </a:solidFill>
              </a:rPr>
              <a:t>https://dl.espressif.com/dl/package_esp32_index.json</a:t>
            </a:r>
            <a:endParaRPr b="1" sz="2400">
              <a:solidFill>
                <a:srgbClr val="FF0000"/>
              </a:solidFill>
            </a:endParaRPr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測試穩定版為</a:t>
            </a:r>
            <a:r>
              <a:rPr b="1" lang="zh-TW" sz="2400"/>
              <a:t>1.</a:t>
            </a:r>
            <a:r>
              <a:rPr lang="zh-TW" sz="2400"/>
              <a:t>0.4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點選工具/開發版/開發版管理員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400"/>
              <a:t>輸入ESP32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7476" y="3556474"/>
            <a:ext cx="4105551" cy="35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4">
            <a:alphaModFix/>
          </a:blip>
          <a:srcRect b="0" l="0" r="0" t="33002"/>
          <a:stretch/>
        </p:blipFill>
        <p:spPr>
          <a:xfrm>
            <a:off x="913100" y="4250225"/>
            <a:ext cx="5342996" cy="32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894200" y="4791800"/>
            <a:ext cx="14430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2247900" y="6222150"/>
            <a:ext cx="30012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2050" y="181672"/>
            <a:ext cx="5434526" cy="30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7637475" y="1825625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10602050" y="1470963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1"/>
          <p:cNvSpPr/>
          <p:nvPr/>
        </p:nvSpPr>
        <p:spPr>
          <a:xfrm>
            <a:off x="8633200" y="3752213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7479950" y="4641688"/>
            <a:ext cx="2114100" cy="498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